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67" r:id="rId4"/>
    <p:sldId id="258" r:id="rId5"/>
    <p:sldId id="259" r:id="rId6"/>
    <p:sldId id="268" r:id="rId7"/>
    <p:sldId id="265" r:id="rId8"/>
    <p:sldId id="260" r:id="rId9"/>
    <p:sldId id="269" r:id="rId10"/>
    <p:sldId id="266" r:id="rId11"/>
    <p:sldId id="264" r:id="rId12"/>
    <p:sldId id="261" r:id="rId13"/>
    <p:sldId id="270" r:id="rId14"/>
    <p:sldId id="26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A6FBD-7ABC-4CE1-9F66-D85C687AFA13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2336F-10C6-4953-81EA-A7B3E01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78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0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9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3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7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9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5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5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7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0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B8E0E-E487-437B-8042-3645C038335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52D5-2DFA-4740-8EFB-0F92D6C2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Brighton High School </a:t>
            </a:r>
            <a:b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Morning Show</a:t>
            </a:r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Gabriola" panose="04040605051002020D02" pitchFamily="82" charset="0"/>
              </a:rPr>
              <a:t>Current Hardware List and Recommendations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Gabriola" panose="04040605051002020D02" pitchFamily="82" charset="0"/>
              </a:rPr>
              <a:t>March 2016</a:t>
            </a:r>
            <a:endParaRPr lang="en-US" sz="3200" dirty="0">
              <a:solidFill>
                <a:srgbClr val="00B0F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03" y="4943475"/>
            <a:ext cx="2600394" cy="1520037"/>
          </a:xfrm>
          <a:prstGeom prst="rect">
            <a:avLst/>
          </a:prstGeom>
        </p:spPr>
      </p:pic>
      <p:pic>
        <p:nvPicPr>
          <p:cNvPr id="2050" name="Picture 2" descr="http://www.bcsd.org/imageGallery/DGoldman483/Dan%20media/Brighton%20Believes_blue_em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28" y="5629275"/>
            <a:ext cx="965190" cy="11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5834" y="1320285"/>
            <a:ext cx="23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Compiled by David Morse</a:t>
            </a:r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Teleprompter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8765" y="266381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HP 260 G1 Desktop Mini PC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7690" y="1362196"/>
            <a:ext cx="5277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Use VGA out to a VGA splitter.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Use computer monitors attached to camera stands.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Prompt! 7.5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+$44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172330" y="289976"/>
            <a:ext cx="1779038" cy="491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$</a:t>
            </a:r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350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124" name="Picture 4" descr="http://www.movieclip.biz/images/Prompt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63" y="3029733"/>
            <a:ext cx="5092573" cy="87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vieclip.bi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0" y="4040187"/>
            <a:ext cx="30670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7" y="1172119"/>
            <a:ext cx="5570376" cy="41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4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Cameras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8765" y="266381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Studio Camera HD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BlackMagic</a:t>
            </a:r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Deisgn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7690" y="1362196"/>
            <a:ext cx="4362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Full HD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Built in </a:t>
            </a:r>
            <a:r>
              <a:rPr lang="en-US" dirty="0" err="1" smtClean="0">
                <a:solidFill>
                  <a:schemeClr val="bg1"/>
                </a:solidFill>
              </a:rPr>
              <a:t>Viewscreen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Analog audio inputs with Phantom Power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72330" y="289976"/>
            <a:ext cx="1779038" cy="491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$1695.00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098" name="Picture 2" descr="https://www.bpm-media.de/images/product_images/original_images/BlackmagicStudioCameraHD_2_18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72" y="1598719"/>
            <a:ext cx="4124304" cy="345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37717" y="3779412"/>
            <a:ext cx="2866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Panasonic Lumix G </a:t>
            </a:r>
            <a:r>
              <a:rPr lang="en-US" dirty="0" err="1" smtClean="0">
                <a:solidFill>
                  <a:schemeClr val="bg1"/>
                </a:solidFill>
              </a:rPr>
              <a:t>Vario</a:t>
            </a:r>
            <a:endParaRPr lang="en-US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14 – 42MM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$179.95</a:t>
            </a:r>
          </a:p>
        </p:txBody>
      </p:sp>
      <p:pic>
        <p:nvPicPr>
          <p:cNvPr id="4" name="Picture 2" descr="Panasonic Lumix G Vario 14-42mm f/3.5 -5.6 Asph. / MEGA O.I.S. Le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714653"/>
            <a:ext cx="20097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6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Video Capture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981316" y="775553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Elgato</a:t>
            </a:r>
            <a:r>
              <a:rPr lang="en-US" sz="24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HD 60 Pro</a:t>
            </a:r>
            <a:endParaRPr lang="en-US" sz="2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126" y="3546519"/>
            <a:ext cx="51819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HDMI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HDMI </a:t>
            </a:r>
            <a:r>
              <a:rPr lang="en-US" dirty="0" err="1" smtClean="0">
                <a:solidFill>
                  <a:schemeClr val="bg1"/>
                </a:solidFill>
              </a:rPr>
              <a:t>Passthrough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Must be added to a PCI-E slot on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Comes with free software for recording/streaming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72330" y="289976"/>
            <a:ext cx="1779038" cy="491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$1264.99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02640" y="1385472"/>
            <a:ext cx="2259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HP Z230 Workstation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9199" y="18715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GB </a:t>
            </a:r>
            <a:r>
              <a:rPr lang="en-US" dirty="0" smtClean="0">
                <a:solidFill>
                  <a:schemeClr val="bg1"/>
                </a:solidFill>
              </a:rPr>
              <a:t>NVIDIA </a:t>
            </a:r>
            <a:r>
              <a:rPr lang="en-US" dirty="0">
                <a:solidFill>
                  <a:schemeClr val="bg1"/>
                </a:solidFill>
              </a:rPr>
              <a:t>GeForce GTX 970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Intel Core </a:t>
            </a:r>
            <a:r>
              <a:rPr lang="en-US" dirty="0" smtClean="0">
                <a:solidFill>
                  <a:schemeClr val="bg1"/>
                </a:solidFill>
              </a:rPr>
              <a:t>i5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Elgato</a:t>
            </a:r>
            <a:r>
              <a:rPr lang="en-US" dirty="0" smtClean="0">
                <a:solidFill>
                  <a:schemeClr val="bg1"/>
                </a:solidFill>
              </a:rPr>
              <a:t> HD 60 Pro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ebobjects2.cdw.com/is/image/CDW/3508557?$product-main$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r="25621"/>
          <a:stretch/>
        </p:blipFill>
        <p:spPr bwMode="auto">
          <a:xfrm>
            <a:off x="8629924" y="2978021"/>
            <a:ext cx="2431925" cy="35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lgato.com/sites/default/files/hero-two-layers/game-productpage-hero-en_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5" y="1514600"/>
            <a:ext cx="4211116" cy="22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78765" y="266381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have: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30" name="Picture 6" descr="https://i.ytimg.com/vi/dv00oYZveEY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13" y="1722102"/>
            <a:ext cx="3488598" cy="19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1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Video Capture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981316" y="775553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Intensity Pro 4K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BlackMagic</a:t>
            </a:r>
            <a:r>
              <a:rPr lang="en-US" sz="24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Deisgn</a:t>
            </a:r>
            <a:endParaRPr lang="en-US" sz="2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815" y="3549857"/>
            <a:ext cx="56537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HDMI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HDMI </a:t>
            </a:r>
            <a:r>
              <a:rPr lang="en-US" dirty="0" err="1" smtClean="0">
                <a:solidFill>
                  <a:schemeClr val="bg1"/>
                </a:solidFill>
              </a:rPr>
              <a:t>Passthrough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Analog input/output via included breakout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Records up to 1080p @ 60FPS or 4K at 30FPS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Must be added to a PCI-E slot on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Free drivers download from </a:t>
            </a:r>
            <a:r>
              <a:rPr lang="en-US" dirty="0" err="1" smtClean="0">
                <a:solidFill>
                  <a:schemeClr val="bg1"/>
                </a:solidFill>
              </a:rPr>
              <a:t>BlackMagic</a:t>
            </a:r>
            <a:r>
              <a:rPr lang="en-US" dirty="0" smtClean="0">
                <a:solidFill>
                  <a:schemeClr val="bg1"/>
                </a:solidFill>
              </a:rPr>
              <a:t> Design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Blackmagic Design Intensity Pro 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" y="1172119"/>
            <a:ext cx="2770505" cy="27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172330" y="289976"/>
            <a:ext cx="1779038" cy="491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$1588.05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Picture 4" descr="ASUS G11CD-US007T Desktop Compu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1" b="26227"/>
          <a:stretch/>
        </p:blipFill>
        <p:spPr bwMode="auto">
          <a:xfrm>
            <a:off x="5232723" y="1645229"/>
            <a:ext cx="2768857" cy="35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70376" y="775553"/>
            <a:ext cx="2353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ASUS G11CD-US007T </a:t>
            </a:r>
            <a:endParaRPr lang="en-US" sz="2000" dirty="0" smtClean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Desktop </a:t>
            </a:r>
            <a:r>
              <a:rPr lang="en-US" sz="2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Computer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689999" y="25573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ASUS G11CD-US007T Desktop Computer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16 GB DDR4 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NVIDIA GeForce GTX 970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Intel Core i7-6700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BlackMagic</a:t>
            </a:r>
            <a:r>
              <a:rPr lang="en-US" dirty="0">
                <a:solidFill>
                  <a:schemeClr val="bg1"/>
                </a:solidFill>
              </a:rPr>
              <a:t> Design </a:t>
            </a:r>
            <a:r>
              <a:rPr lang="en-US" dirty="0" err="1">
                <a:solidFill>
                  <a:schemeClr val="bg1"/>
                </a:solidFill>
              </a:rPr>
              <a:t>Decklink</a:t>
            </a:r>
            <a:r>
              <a:rPr lang="en-US" dirty="0">
                <a:solidFill>
                  <a:schemeClr val="bg1"/>
                </a:solidFill>
              </a:rPr>
              <a:t> SDI 4K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$1679.25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78765" y="266381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recommend: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1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Streaming / Recording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161" y="609439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Open Broadcaster Software</a:t>
            </a:r>
            <a:endParaRPr lang="en-US" sz="2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429" y="947283"/>
            <a:ext cx="3085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Simple streaming/recording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5999" y="-34224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Wirecast</a:t>
            </a:r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6 Pro</a:t>
            </a:r>
          </a:p>
        </p:txBody>
      </p:sp>
      <p:pic>
        <p:nvPicPr>
          <p:cNvPr id="3074" name="Picture 2" descr="http://catchexception.org/img/ob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4949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elp.twitch.tv/customer/portal/attachments/3120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19" y="3021613"/>
            <a:ext cx="3485014" cy="22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70542" y="947283"/>
            <a:ext cx="35889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Professional streaming/recording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Built in 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Audio mixing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Shot 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$945.25</a:t>
            </a:r>
          </a:p>
        </p:txBody>
      </p:sp>
      <p:pic>
        <p:nvPicPr>
          <p:cNvPr id="3078" name="Picture 6" descr="http://blog.sharbor.com/wp-content/uploads/2014/11/wirecast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89" y="2636919"/>
            <a:ext cx="465542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366586" y="609440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(recommended)</a:t>
            </a:r>
            <a:endParaRPr lang="en-US" sz="16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4160" y="80175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recommend: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8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Lighting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429" y="947283"/>
            <a:ext cx="2281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Incandescent Bulbs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Lightronics</a:t>
            </a:r>
            <a:r>
              <a:rPr lang="en-US" dirty="0" smtClean="0">
                <a:solidFill>
                  <a:schemeClr val="bg1"/>
                </a:solidFill>
              </a:rPr>
              <a:t> TL-3012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439480" y="337364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have: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37445" y="337363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recommend: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4352" y="947282"/>
            <a:ext cx="148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LED Panels</a:t>
            </a:r>
          </a:p>
        </p:txBody>
      </p:sp>
      <p:pic>
        <p:nvPicPr>
          <p:cNvPr id="5122" name="Picture 2" descr="http://d2l9v7r8se4wlk.cloudfront.net/images/D.cache.dpicon/984372220-image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04" y="1557201"/>
            <a:ext cx="3434906" cy="34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ightronics.com/emages/tl3012_l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1612434"/>
            <a:ext cx="4526578" cy="35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9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Video Switching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5325" y="266381"/>
            <a:ext cx="7565376" cy="1029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have: ATEM 1M/E Switcher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28" name="Picture 4" descr="http://www.studiotech.tv/wp-content/uploads/2012/01/Studiotech-StudioTech2101-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58" y="3147087"/>
            <a:ext cx="4041321" cy="22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734550" y="289976"/>
            <a:ext cx="2216818" cy="491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Unavailable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" name="Picture 2" descr="http://avenuemedia.us/wp-content/uploads/2016/02/swithce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31" y="1295837"/>
            <a:ext cx="4594609" cy="25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4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Video Switching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 descr="http://www.ggvideo.com/bm/atem4k_01_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4" b="28133"/>
          <a:stretch/>
        </p:blipFill>
        <p:spPr bwMode="auto">
          <a:xfrm>
            <a:off x="820510" y="1295837"/>
            <a:ext cx="6280086" cy="16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80457" y="266381"/>
            <a:ext cx="6682468" cy="1029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recommend: ATEM Production Studio 4K </a:t>
            </a:r>
            <a:r>
              <a:rPr lang="en-US" sz="32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BlackMagic</a:t>
            </a:r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Design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28" name="Picture 4" descr="http://www.studiotech.tv/wp-content/uploads/2012/01/Studiotech-StudioTech2101-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18" y="3331754"/>
            <a:ext cx="4041321" cy="22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6498" y="1371599"/>
            <a:ext cx="36253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Rack-mount, self-contained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Software control via 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8 inputs, 4 HDMI, 4 SDI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6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Analog Audio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Analog Audio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9976" y="4283709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Multiview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72330" y="289976"/>
            <a:ext cx="1779038" cy="491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$1610.25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8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Video Switching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8765" y="266381"/>
            <a:ext cx="5554825" cy="1029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Video Hardware Panel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BlackMagic</a:t>
            </a:r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Design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5788" y="2554150"/>
            <a:ext cx="4628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Direct control of ATEM switcher via 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Alternative to software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72330" y="289976"/>
            <a:ext cx="1779038" cy="491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$4745.25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050" name="Picture 2" descr="http://www.fullcompass.com/common/products/original/103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6" y="1513386"/>
            <a:ext cx="5183772" cy="39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7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Graphics / Character Generation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8765" y="266381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have: Graphics Generator Computer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7690" y="1362196"/>
            <a:ext cx="38811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HP Z230 Workstation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32 GB 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AMD FirePro W700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BlackMagic</a:t>
            </a:r>
            <a:r>
              <a:rPr lang="en-US" dirty="0" smtClean="0">
                <a:solidFill>
                  <a:schemeClr val="bg1"/>
                </a:solidFill>
              </a:rPr>
              <a:t> Design </a:t>
            </a:r>
            <a:r>
              <a:rPr lang="en-US" dirty="0" err="1" smtClean="0">
                <a:solidFill>
                  <a:schemeClr val="bg1"/>
                </a:solidFill>
              </a:rPr>
              <a:t>Decklink</a:t>
            </a:r>
            <a:r>
              <a:rPr lang="en-US" dirty="0" smtClean="0">
                <a:solidFill>
                  <a:schemeClr val="bg1"/>
                </a:solidFill>
              </a:rPr>
              <a:t> SDI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Intel Xeon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DataVideo</a:t>
            </a:r>
            <a:r>
              <a:rPr lang="en-US" dirty="0" smtClean="0">
                <a:solidFill>
                  <a:schemeClr val="bg1"/>
                </a:solidFill>
              </a:rPr>
              <a:t> CG-500</a:t>
            </a:r>
          </a:p>
        </p:txBody>
      </p:sp>
      <p:pic>
        <p:nvPicPr>
          <p:cNvPr id="2050" name="Picture 2" descr="http://product-images.www8-hp.com/digmedialib/prodimg/lowres/c039548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9" y="1720850"/>
            <a:ext cx="45148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q-_GackVp_I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r="7683"/>
          <a:stretch/>
        </p:blipFill>
        <p:spPr bwMode="auto">
          <a:xfrm>
            <a:off x="6733590" y="3521281"/>
            <a:ext cx="4000500" cy="265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0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Graphics / Character Generation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8765" y="266381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recommend: Graphics Generator Computer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7690" y="1362196"/>
            <a:ext cx="42696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ASUS G11CD-US007T Desktop Computer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16 GB DDR4 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NVIDIA GeForce GTX 970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Intel Core i7-6700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BlackMagic</a:t>
            </a:r>
            <a:r>
              <a:rPr lang="en-US" dirty="0" smtClean="0">
                <a:solidFill>
                  <a:schemeClr val="bg1"/>
                </a:solidFill>
              </a:rPr>
              <a:t> Design </a:t>
            </a:r>
            <a:r>
              <a:rPr lang="en-US" dirty="0" err="1" smtClean="0">
                <a:solidFill>
                  <a:schemeClr val="bg1"/>
                </a:solidFill>
              </a:rPr>
              <a:t>Decklink</a:t>
            </a:r>
            <a:r>
              <a:rPr lang="en-US" dirty="0" smtClean="0">
                <a:solidFill>
                  <a:schemeClr val="bg1"/>
                </a:solidFill>
              </a:rPr>
              <a:t> SDI 4K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$1679.25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MagicSoft</a:t>
            </a:r>
            <a:r>
              <a:rPr lang="en-US" dirty="0" smtClean="0">
                <a:solidFill>
                  <a:schemeClr val="bg1"/>
                </a:solidFill>
              </a:rPr>
              <a:t> CG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magicsoft.tv/images/banner_c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32" y="3976166"/>
            <a:ext cx="4853346" cy="175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US G11CD-US007T Desktop Compu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1" b="26227"/>
          <a:stretch/>
        </p:blipFill>
        <p:spPr bwMode="auto">
          <a:xfrm>
            <a:off x="1671338" y="1602259"/>
            <a:ext cx="2768857" cy="35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2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Audio/Video Playing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8765" y="266381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HP </a:t>
            </a:r>
            <a:r>
              <a:rPr lang="en-US" sz="32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Elitedesk</a:t>
            </a:r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800 G2 Small Form Factor Desktop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5606" y="2944545"/>
            <a:ext cx="582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Computer used to play videos and music.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DisplayPort to HDMI converter used to attach to switcher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172330" y="289976"/>
            <a:ext cx="1779038" cy="491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$149.99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098" name="Picture 2" descr="HP EliteDesk 800 G2 Small Form Factor Desktop Compu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7" b="30533"/>
          <a:stretch/>
        </p:blipFill>
        <p:spPr bwMode="auto">
          <a:xfrm>
            <a:off x="1002652" y="2391411"/>
            <a:ext cx="47625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Audio Mixing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8765" y="266381"/>
            <a:ext cx="611738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have: Mackie 1604 VLZ Pro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7690" y="1362196"/>
            <a:ext cx="3893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16-input Audio Mixer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XLR Phantom-Powered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Per-Channel EQ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XLR Outputs</a:t>
            </a:r>
          </a:p>
        </p:txBody>
      </p:sp>
      <p:pic>
        <p:nvPicPr>
          <p:cNvPr id="3074" name="Picture 2" descr="http://c1.zzounds.com/media/quality,85/1604PROQtr-438c5172bf87047818f211b4f2715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914524"/>
            <a:ext cx="6131640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9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" y="5659124"/>
            <a:ext cx="5568851" cy="11021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29" y="5954943"/>
            <a:ext cx="4372947" cy="37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Audio Mixing</a:t>
            </a:r>
            <a:endParaRPr lang="en-US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 descr="http://static.bhphoto.com/images/images750x750/1263501338000_672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89" y="1224069"/>
            <a:ext cx="42957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78765" y="266381"/>
            <a:ext cx="5554825" cy="609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recommend: </a:t>
            </a:r>
            <a:r>
              <a:rPr lang="en-US" sz="32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Behringer</a:t>
            </a:r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XENYX X1204 USB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7690" y="1362196"/>
            <a:ext cx="38935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12-input Audio Mixer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 XLR Phantom-Powered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Per-Channel EQ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XLR Outputs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USB Output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172330" y="289976"/>
            <a:ext cx="1779038" cy="491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$149.99</a:t>
            </a:r>
            <a:endParaRPr lang="en-US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1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448</Words>
  <Application>Microsoft Office PowerPoint</Application>
  <PresentationFormat>Widescreen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Franklin Gothic Demi Cond</vt:lpstr>
      <vt:lpstr>Franklin Gothic Medium Cond</vt:lpstr>
      <vt:lpstr>Gabriola</vt:lpstr>
      <vt:lpstr>Office Theme</vt:lpstr>
      <vt:lpstr>Brighton High School  Morning 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Brighton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Brighton High School  Morning Show</dc:title>
  <dc:creator>HS MorningShow</dc:creator>
  <cp:lastModifiedBy>HS MorningShow</cp:lastModifiedBy>
  <cp:revision>27</cp:revision>
  <cp:lastPrinted>2016-03-17T14:06:03Z</cp:lastPrinted>
  <dcterms:created xsi:type="dcterms:W3CDTF">2016-03-16T13:00:56Z</dcterms:created>
  <dcterms:modified xsi:type="dcterms:W3CDTF">2016-05-19T19:07:00Z</dcterms:modified>
</cp:coreProperties>
</file>